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3"/>
  </p:notesMasterIdLst>
  <p:sldIdLst>
    <p:sldId id="256" r:id="rId2"/>
    <p:sldId id="259" r:id="rId3"/>
    <p:sldId id="433" r:id="rId4"/>
    <p:sldId id="432" r:id="rId5"/>
    <p:sldId id="493" r:id="rId6"/>
    <p:sldId id="447" r:id="rId7"/>
    <p:sldId id="434" r:id="rId8"/>
    <p:sldId id="502" r:id="rId9"/>
    <p:sldId id="503" r:id="rId10"/>
    <p:sldId id="504" r:id="rId11"/>
    <p:sldId id="498" r:id="rId12"/>
    <p:sldId id="425" r:id="rId13"/>
    <p:sldId id="505" r:id="rId14"/>
    <p:sldId id="480" r:id="rId15"/>
    <p:sldId id="445" r:id="rId16"/>
    <p:sldId id="501" r:id="rId17"/>
    <p:sldId id="449" r:id="rId18"/>
    <p:sldId id="422" r:id="rId19"/>
    <p:sldId id="435" r:id="rId20"/>
    <p:sldId id="506" r:id="rId21"/>
    <p:sldId id="437" r:id="rId22"/>
    <p:sldId id="442" r:id="rId23"/>
    <p:sldId id="446" r:id="rId24"/>
    <p:sldId id="439" r:id="rId25"/>
    <p:sldId id="440" r:id="rId26"/>
    <p:sldId id="444" r:id="rId27"/>
    <p:sldId id="443" r:id="rId28"/>
    <p:sldId id="458" r:id="rId29"/>
    <p:sldId id="459" r:id="rId30"/>
    <p:sldId id="457" r:id="rId31"/>
    <p:sldId id="453" r:id="rId32"/>
    <p:sldId id="462" r:id="rId33"/>
    <p:sldId id="454" r:id="rId34"/>
    <p:sldId id="455" r:id="rId35"/>
    <p:sldId id="471" r:id="rId36"/>
    <p:sldId id="475" r:id="rId37"/>
    <p:sldId id="474" r:id="rId38"/>
    <p:sldId id="473" r:id="rId39"/>
    <p:sldId id="415" r:id="rId40"/>
    <p:sldId id="463" r:id="rId41"/>
    <p:sldId id="464" r:id="rId42"/>
    <p:sldId id="468" r:id="rId43"/>
    <p:sldId id="469" r:id="rId44"/>
    <p:sldId id="465" r:id="rId45"/>
    <p:sldId id="486" r:id="rId46"/>
    <p:sldId id="491" r:id="rId47"/>
    <p:sldId id="490" r:id="rId48"/>
    <p:sldId id="489" r:id="rId49"/>
    <p:sldId id="499" r:id="rId50"/>
    <p:sldId id="488" r:id="rId51"/>
    <p:sldId id="482" r:id="rId52"/>
    <p:sldId id="481" r:id="rId53"/>
    <p:sldId id="484" r:id="rId54"/>
    <p:sldId id="485" r:id="rId55"/>
    <p:sldId id="408" r:id="rId56"/>
    <p:sldId id="476" r:id="rId57"/>
    <p:sldId id="478" r:id="rId58"/>
    <p:sldId id="314" r:id="rId59"/>
    <p:sldId id="436" r:id="rId60"/>
    <p:sldId id="409" r:id="rId61"/>
    <p:sldId id="456" r:id="rId6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41719C"/>
    <a:srgbClr val="57A2C5"/>
    <a:srgbClr val="EF7D1D"/>
    <a:srgbClr val="C14026"/>
    <a:srgbClr val="D4EBE9"/>
    <a:srgbClr val="5AB88F"/>
    <a:srgbClr val="E99866"/>
    <a:srgbClr val="0252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20"/>
    <p:restoredTop sz="95511" autoAdjust="0"/>
  </p:normalViewPr>
  <p:slideViewPr>
    <p:cSldViewPr snapToGrid="0" snapToObjects="1">
      <p:cViewPr>
        <p:scale>
          <a:sx n="140" d="100"/>
          <a:sy n="140" d="100"/>
        </p:scale>
        <p:origin x="1416" y="33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05.11.17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81295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2659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26145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9353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80667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38093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74056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84693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4892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7718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03867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62273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81028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70595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0705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386271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18765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2517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12483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37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7007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9867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0361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0843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74561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5847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74941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  <p:sldLayoutId id="2147483653" r:id="rId3"/>
    <p:sldLayoutId id="214748365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" TargetMode="External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ember-cli.com/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state-of-javascript-2016" TargetMode="External"/><Relationship Id="rId4" Type="http://schemas.openxmlformats.org/officeDocument/2006/relationships/hyperlink" Target="https://medium.com/@peterxjang/modern-javascript-explained-for-dinosaurs-f695e9747b70" TargetMode="External"/><Relationship Id="rId5" Type="http://schemas.openxmlformats.org/officeDocument/2006/relationships/hyperlink" Target="https://github.com/grab/front-end-guide/blob/master/README.md" TargetMode="External"/><Relationship Id="rId6" Type="http://schemas.openxmlformats.org/officeDocument/2006/relationships/hyperlink" Target="https://jaxenter.de/die-grosse-javascript-erschoepfung-36278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W-JAX München | November 2017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010000" y="348964"/>
            <a:ext cx="388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</a:t>
            </a:r>
            <a:r>
              <a:rPr lang="de-DE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HARTMANN | @NILSHARTMANN</a:t>
            </a:r>
          </a:p>
        </p:txBody>
      </p:sp>
      <p:sp>
        <p:nvSpPr>
          <p:cNvPr id="8" name="Rechteck 7"/>
          <p:cNvSpPr/>
          <p:nvPr/>
        </p:nvSpPr>
        <p:spPr>
          <a:xfrm>
            <a:off x="2887530" y="5407773"/>
            <a:ext cx="40084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</a:t>
            </a:r>
            <a:r>
              <a:rPr lang="de-DE" b="1" dirty="0">
                <a:solidFill>
                  <a:srgbClr val="025249"/>
                </a:solidFill>
              </a:rPr>
              <a:t>http://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/wjax2017-javascript</a:t>
            </a:r>
          </a:p>
        </p:txBody>
      </p:sp>
      <p:sp>
        <p:nvSpPr>
          <p:cNvPr id="10" name="Textfeld 9"/>
          <p:cNvSpPr txBox="1"/>
          <p:nvPr/>
        </p:nvSpPr>
        <p:spPr>
          <a:xfrm>
            <a:off x="0" y="1546894"/>
            <a:ext cx="99060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3200" b="1" dirty="0" smtClean="0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JavaScript</a:t>
            </a:r>
          </a:p>
        </p:txBody>
      </p:sp>
      <p:sp>
        <p:nvSpPr>
          <p:cNvPr id="6" name="Rechteck 5"/>
          <p:cNvSpPr/>
          <p:nvPr/>
        </p:nvSpPr>
        <p:spPr>
          <a:xfrm>
            <a:off x="2980985" y="824301"/>
            <a:ext cx="197201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57A2C5"/>
                </a:solidFill>
                <a:latin typeface="Montserrat" charset="0"/>
                <a:ea typeface="Montserrat" charset="0"/>
                <a:cs typeface="Montserrat" charset="0"/>
              </a:rPr>
              <a:t>Das </a:t>
            </a:r>
            <a:endParaRPr lang="de-DE" sz="2400" b="1" dirty="0">
              <a:solidFill>
                <a:srgbClr val="57A2C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1978880" y="3670552"/>
            <a:ext cx="7244291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Öko-System</a:t>
            </a:r>
            <a:endParaRPr lang="de-DE" sz="2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JavaScript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8906494" cy="4844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Warum dann überhaupt JavaScript?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Browser / Web als </a:t>
            </a:r>
            <a:r>
              <a:rPr lang="de-DE" sz="24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zentrale Plattform für Applikationen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Deployment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notwendig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Browser sind sehr schnell und leistungsfähig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Laufen auf diversen Geräten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hohes Innovationstempo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erfordert stetig neue Lösungen 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Fehlende Tools, Bibliotheken werden "dezentral" entwickelt</a:t>
            </a:r>
          </a:p>
        </p:txBody>
      </p:sp>
    </p:spTree>
    <p:extLst>
      <p:ext uri="{BB962C8B-B14F-4D97-AF65-F5344CB8AC3E}">
        <p14:creationId xmlns:p14="http://schemas.microsoft.com/office/powerpoint/2010/main" val="559022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Spotify</a:t>
            </a:r>
            <a:r>
              <a:rPr lang="de-DE" dirty="0" smtClean="0"/>
              <a:t> Web Player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714" y="201881"/>
            <a:ext cx="5964573" cy="562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50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  <a:hlinkClick r:id="rId3"/>
              </a:rPr>
              <a:t>https://</a:t>
            </a:r>
            <a:r>
              <a:rPr lang="de-DE" dirty="0" err="1">
                <a:solidFill>
                  <a:srgbClr val="36544F"/>
                </a:solidFill>
                <a:hlinkClick r:id="rId3"/>
              </a:rPr>
              <a:t>www.figma.com</a:t>
            </a:r>
            <a:endParaRPr lang="de-DE" dirty="0">
              <a:solidFill>
                <a:srgbClr val="36544F"/>
              </a:solidFill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248" y="173122"/>
            <a:ext cx="7495504" cy="571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2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Website oder Web-Anwendung?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6469" y="119502"/>
            <a:ext cx="3713062" cy="576008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 rot="16200000">
            <a:off x="4918871" y="3770068"/>
            <a:ext cx="4130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57A2C5"/>
                </a:solidFill>
              </a:rPr>
              <a:t>https://</a:t>
            </a:r>
            <a:r>
              <a:rPr lang="de-DE" sz="1200" dirty="0" err="1">
                <a:solidFill>
                  <a:srgbClr val="57A2C5"/>
                </a:solidFill>
              </a:rPr>
              <a:t>twitter.com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thomasfuchs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status</a:t>
            </a:r>
            <a:r>
              <a:rPr lang="de-DE" sz="1200" dirty="0">
                <a:solidFill>
                  <a:srgbClr val="57A2C5"/>
                </a:solidFill>
              </a:rPr>
              <a:t>/708675139253174273</a:t>
            </a:r>
          </a:p>
        </p:txBody>
      </p:sp>
    </p:spTree>
    <p:extLst>
      <p:ext uri="{BB962C8B-B14F-4D97-AF65-F5344CB8AC3E}">
        <p14:creationId xmlns:p14="http://schemas.microsoft.com/office/powerpoint/2010/main" val="751862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Single-Page-</a:t>
            </a:r>
            <a:r>
              <a:rPr lang="de-DE" dirty="0" err="1" smtClean="0"/>
              <a:t>Application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6227115" y="5190186"/>
            <a:ext cx="471005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Technologie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REST API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Angular,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733206" y="5190186"/>
            <a:ext cx="348705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Technologie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JSP,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Thymeleaf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JSF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(anteilig)</a:t>
            </a: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Pfeil nach rechts 15"/>
          <p:cNvSpPr/>
          <p:nvPr/>
        </p:nvSpPr>
        <p:spPr>
          <a:xfrm>
            <a:off x="4286635" y="1834990"/>
            <a:ext cx="1471440" cy="386366"/>
          </a:xfrm>
          <a:prstGeom prst="rightArrow">
            <a:avLst/>
          </a:prstGeom>
          <a:solidFill>
            <a:srgbClr val="C14026"/>
          </a:solidFill>
          <a:ln>
            <a:solidFill>
              <a:srgbClr val="C140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C14026"/>
              </a:solidFill>
            </a:endParaRPr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267" y="1504138"/>
            <a:ext cx="3704380" cy="3511207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8063" y="1504138"/>
            <a:ext cx="3384254" cy="356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854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Single-Page-</a:t>
            </a:r>
            <a:r>
              <a:rPr lang="de-DE" dirty="0" err="1" smtClean="0"/>
              <a:t>Application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6227115" y="5190186"/>
            <a:ext cx="47100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Technologie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REST API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Angular,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412570" y="1636347"/>
            <a:ext cx="605947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JavaScript First Class </a:t>
            </a:r>
            <a:r>
              <a:rPr lang="de-DE" sz="2000" b="1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Citizen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aber: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kein Java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kein Script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😕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063" y="1504138"/>
            <a:ext cx="3384254" cy="356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68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Hinweise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8906494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Bevor es losgeht: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Vergleich mit Java schwierig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Unterschiedliche Konzepte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Ich mache trotzdem Vergleiche, um einzuordnen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Empfehlungen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meine subjektive Meinung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lieber Problemstellungen merken, als die konkreten Tools/Frameworks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Tools habe ich verlinkt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Anhang noch eine Link-Liste mit Lese-Empfehlungen</a:t>
            </a:r>
          </a:p>
          <a:p>
            <a:endParaRPr lang="de-DE" sz="28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6313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908959"/>
            <a:ext cx="9906000" cy="27853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Die </a:t>
            </a:r>
          </a:p>
          <a:p>
            <a:pPr algn="ctr"/>
            <a:r>
              <a:rPr lang="de-DE" sz="115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Sprache</a:t>
            </a:r>
            <a:endParaRPr lang="de-DE" sz="115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JavaScript / </a:t>
            </a:r>
            <a:r>
              <a:rPr lang="de-DE" dirty="0" err="1" smtClean="0"/>
              <a:t>ECMAScript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2158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878" y="2483429"/>
            <a:ext cx="8906494" cy="340272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316623" y="5858717"/>
            <a:ext cx="41326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 smtClean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https</a:t>
            </a:r>
            <a:r>
              <a:rPr lang="de-DE" sz="12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://</a:t>
            </a:r>
            <a:r>
              <a:rPr lang="de-DE" sz="12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caniuse.com</a:t>
            </a:r>
            <a:r>
              <a:rPr lang="de-DE" sz="12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/#</a:t>
            </a:r>
            <a:r>
              <a:rPr lang="de-DE" sz="12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search</a:t>
            </a:r>
            <a:r>
              <a:rPr lang="de-DE" sz="12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=es5</a:t>
            </a:r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890649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5: </a:t>
            </a:r>
            <a:r>
              <a:rPr lang="de-DE" sz="24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Veröffentlicht 2009</a:t>
            </a:r>
          </a:p>
          <a:p>
            <a:pPr marL="571500" indent="-571500">
              <a:buFont typeface="Arial" charset="0"/>
              <a:buChar char="•"/>
            </a:pPr>
            <a:r>
              <a:rPr lang="de-DE" sz="24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Unterstützung von praktisch allen Browsern</a:t>
            </a:r>
          </a:p>
          <a:p>
            <a:pPr marL="571500" indent="-571500">
              <a:buFont typeface="Arial" charset="0"/>
              <a:buChar char="•"/>
            </a:pPr>
            <a:r>
              <a:rPr lang="de-DE" sz="24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"Referenz"-Version</a:t>
            </a:r>
            <a:endParaRPr lang="de-DE" sz="24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87878" y="6379082"/>
            <a:ext cx="89064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JavaScript:</a:t>
            </a:r>
            <a:r>
              <a:rPr lang="de-DE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Implementierung | </a:t>
            </a:r>
            <a:r>
              <a:rPr lang="de-DE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Spezifikation</a:t>
            </a:r>
            <a:endParaRPr lang="de-DE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5320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989056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2015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Veröffentlicht 2015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Aliase: </a:t>
            </a:r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ES6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ES2015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JavaScript6, </a:t>
            </a:r>
            <a:r>
              <a:rPr lang="de-DE" sz="24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Harmony</a:t>
            </a:r>
            <a:endParaRPr lang="de-DE" sz="240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Künftig eine neue Version pro Jahr (ES2015, ES2016, ...)</a:t>
            </a:r>
          </a:p>
          <a:p>
            <a:pPr marL="571500" indent="-571500">
              <a:buFont typeface="Arial" charset="0"/>
              <a:buChar char="•"/>
            </a:pPr>
            <a:endParaRPr lang="de-DE" sz="28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Sehr viele Neuerungen: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Block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Scope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let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const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Klassen und Module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Arrow Funktionen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Set,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WeakMap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WeakSet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endParaRPr lang="de-DE" sz="28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Löst viele "klassische" JavaScript-Probleme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(teilweise) Sichtbarkeiten,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Hoisting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-Binding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3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3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3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3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3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sz="23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dont</a:t>
            </a:r>
            <a:r>
              <a:rPr lang="de-DE" sz="23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-need/</a:t>
            </a:r>
            <a:r>
              <a:rPr lang="de-DE" sz="23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3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sz="23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Dont</a:t>
            </a:r>
            <a:r>
              <a:rPr lang="de-DE" sz="23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-Need-</a:t>
            </a:r>
            <a:r>
              <a:rPr lang="de-DE" sz="23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Lodash</a:t>
            </a:r>
            <a:r>
              <a:rPr lang="de-DE" sz="23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sz="23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Underscore</a:t>
            </a:r>
            <a:endParaRPr lang="de-DE" sz="23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endParaRPr lang="de-DE" sz="28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636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Kontakt: </a:t>
            </a:r>
            <a:r>
              <a:rPr lang="de-DE" spc="80" dirty="0" err="1" smtClean="0"/>
              <a:t>nils@nilshartmann.net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906342" y="1876179"/>
            <a:ext cx="6093336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und Architekt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 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ES6 Support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26" y="959502"/>
            <a:ext cx="8956548" cy="5576488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5352486" y="6505546"/>
            <a:ext cx="89064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</a:t>
            </a:r>
            <a:r>
              <a:rPr lang="de-DE" sz="1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://</a:t>
            </a:r>
            <a:r>
              <a:rPr lang="de-DE" sz="1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kangax.github.io</a:t>
            </a:r>
            <a:r>
              <a:rPr lang="de-DE" sz="1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compat-table</a:t>
            </a:r>
            <a:r>
              <a:rPr lang="de-DE" sz="1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/es6</a:t>
            </a:r>
            <a:r>
              <a:rPr lang="de-DE" sz="14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1400" b="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8805672" y="872520"/>
            <a:ext cx="722376" cy="574576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3558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Compiler: Wenn der Browser Support nicht ausreicht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499753" y="1076372"/>
            <a:ext cx="8906494" cy="608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Babel: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Der "Standard" Compiler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babeljs.io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Compiliert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ES2015+ nach ES5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Plug-ins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erweiterbar (eigenes Ökosystem ...)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auch experimentelle Sprachfeatures</a:t>
            </a:r>
          </a:p>
          <a:p>
            <a:pPr marL="457200" indent="-457200">
              <a:buFont typeface="Arial" charset="0"/>
              <a:buChar char="•"/>
            </a:pPr>
            <a:endParaRPr lang="de-DE" sz="28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Sprache von Microsoft inklusive Compiler</a:t>
            </a:r>
            <a:endParaRPr lang="de-DE" sz="28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http://www.typescriptlang.org/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Typ-System für JavaScript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Sprach-Erweiterungen mit</a:t>
            </a:r>
          </a:p>
          <a:p>
            <a:pPr lvl="2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z.B. private Felder,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Enum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endParaRPr lang="de-DE" sz="2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24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</a:t>
            </a:r>
            <a:r>
              <a:rPr lang="de-DE" dirty="0" err="1" smtClean="0"/>
              <a:t>Polyfills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487878" y="1159499"/>
            <a:ext cx="8906494" cy="301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de-DE" sz="24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Compiler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Transpiler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übersetzen "nur" die </a:t>
            </a:r>
            <a:r>
              <a:rPr lang="de-DE" sz="24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Sprache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Retrotranslator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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4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Polyfills</a:t>
            </a:r>
            <a:r>
              <a:rPr lang="de-DE" sz="24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sind JS Bibliotheken, die fehlende </a:t>
            </a:r>
            <a:r>
              <a:rPr lang="de-DE" sz="24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APIs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Stellen Abwärtskompatibilität für ältere Browser her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LocalStorage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HTML5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History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914400" lvl="1" indent="-457200">
              <a:buFont typeface="Arial" charset="0"/>
              <a:buChar char="•"/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Laufzeitumgebungen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487878" y="1159499"/>
            <a:ext cx="8906494" cy="5176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Der Klassiker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Nahezu alle Browser implementieren ES5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JavaScript-Support wird besser und einheitlicher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Wettbewerb um beste Developer Tools</a:t>
            </a:r>
          </a:p>
          <a:p>
            <a:pPr marL="457200" indent="-457200">
              <a:buFont typeface="Arial" charset="0"/>
              <a:buChar char="•"/>
            </a:pPr>
            <a:endParaRPr lang="de-DE" sz="28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NodeJS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Serverseitiges JavaScript</a:t>
            </a:r>
            <a:endParaRPr lang="de-DE" sz="28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der JS Engine V8 von Chrome</a:t>
            </a:r>
          </a:p>
          <a:p>
            <a:pPr lvl="2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Ermöglicht zusätzlich Zugriff auf File-System, Konsole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Grundlage auch für diverses </a:t>
            </a:r>
            <a:r>
              <a:rPr lang="de-DE" sz="24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lvl="2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 Manager,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Test, ...</a:t>
            </a:r>
          </a:p>
          <a:p>
            <a:endParaRPr lang="de-DE" sz="2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686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Strukturierung von Anwendungen: Module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8906494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 Modul Systeme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CommonJS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NodeJS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Modul-System ("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..." / "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module.exports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AMD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Asynchrone Module (für Browser)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ES2015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spezifiziert natives Modul System</a:t>
            </a:r>
          </a:p>
          <a:p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Module sind sehr fein-granular (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eine Datei)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Nicht direkt vergleichbar mit Java9/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OSGi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Modulen</a:t>
            </a:r>
          </a:p>
          <a:p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4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ES2015 Modulsystem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neuen Projekten mit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import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export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beginnen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204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Strukturierung von </a:t>
            </a:r>
            <a:r>
              <a:rPr lang="de-DE" smtClean="0"/>
              <a:t>Anwendungen: Module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04656" y="2828893"/>
            <a:ext cx="5568538" cy="36933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export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default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UserService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constructor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 . . .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loadUser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id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 . . . }</a:t>
            </a:r>
          </a:p>
          <a:p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// Nur Modul-intern sichtbar</a:t>
            </a:r>
          </a:p>
          <a:p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database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...;</a:t>
            </a:r>
          </a:p>
          <a:p>
            <a:endParaRPr lang="de-DE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1600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1600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UserService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"./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UserService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";</a:t>
            </a:r>
          </a:p>
          <a:p>
            <a:endParaRPr lang="de-DE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userService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UserService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();</a:t>
            </a:r>
          </a:p>
          <a:p>
            <a:r>
              <a:rPr lang="de-DE" sz="16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userService.loadUser</a:t>
            </a:r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(1);</a:t>
            </a:r>
          </a:p>
          <a:p>
            <a:r>
              <a:rPr lang="de-DE" sz="16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	</a:t>
            </a:r>
            <a:endParaRPr lang="de-DE" sz="16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926275" y="2828893"/>
            <a:ext cx="1995055" cy="270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de-DE" sz="16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UserService.js</a:t>
            </a:r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algn="r"/>
            <a:endParaRPr lang="de-DE" sz="1600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algn="r"/>
            <a:endParaRPr lang="de-DE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algn="r"/>
            <a:endParaRPr lang="de-DE" sz="1600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algn="r"/>
            <a:endParaRPr lang="de-DE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 algn="r"/>
            <a:r>
              <a:rPr lang="de-DE" sz="16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App.js</a:t>
            </a:r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487878" y="1450187"/>
            <a:ext cx="64473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400" b="1" u="sng" dirty="0" smtClean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Beispiel ES6 Modul System</a:t>
            </a:r>
            <a:endParaRPr lang="de-DE" sz="2400" b="1" u="sng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622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182092"/>
            <a:ext cx="9906000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de-DE" sz="4000" b="1" dirty="0" smtClean="0">
              <a:solidFill>
                <a:srgbClr val="C14026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Frameworks</a:t>
            </a:r>
          </a:p>
          <a:p>
            <a:pPr algn="ctr"/>
            <a:r>
              <a:rPr lang="de-DE" sz="66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und Bibliotheken</a:t>
            </a:r>
            <a:endParaRPr lang="de-DE" sz="40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7486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jQuery</a:t>
            </a:r>
            <a:r>
              <a:rPr lang="de-DE" dirty="0" smtClean="0"/>
              <a:t>: Der Klassiker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99753" y="964356"/>
            <a:ext cx="8906494" cy="54784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jQuery</a:t>
            </a:r>
            <a:r>
              <a:rPr lang="de-DE" sz="20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(https://jquery.com</a:t>
            </a: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/): 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Abstrahiert Zugriff auf den DOM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Abstrahiert Verhalten unterschiedlicher Browser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Extrem weit verbreitet und bekannt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Gute Möglichkeit, um statischen Websites mit Logik zu "ergänzen"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Validierung von Eingabefeldern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Eher einfache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"echte" Anwendungen nicht gut geeignet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 wird schnell unübersichtlich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 Low-Level 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Empfehlung: (trotzdem) ansehen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 wie vor hohe Verbreitung (man kommt nicht drum rum)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Lernen, welche Probleme es mit dem DOM gibt und wie sie gelöst werden</a:t>
            </a:r>
          </a:p>
          <a:p>
            <a:pPr marL="457200" indent="-457200">
              <a:buFont typeface="Arial" charset="0"/>
              <a:buChar char="•"/>
            </a:pPr>
            <a:endParaRPr lang="de-DE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746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SPA </a:t>
            </a:r>
            <a:r>
              <a:rPr lang="de-DE" dirty="0" err="1" smtClean="0"/>
              <a:t>FrameWorks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99753" y="964356"/>
            <a:ext cx="8906494" cy="5601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SPA Frameworks </a:t>
            </a:r>
            <a:endParaRPr lang="de-DE" sz="20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Zentrales Element: Komponenten (statt DOM)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Teilweise mit Template-Sprache, teilweise nur JavaScript (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Unterschiedlich großer Funktionsumfang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Angular trifft sehr viele Entscheidungen (erinnert häufig an Java)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sehr minimales API, wenig intrusiv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Insgesamt sehr stabil (Angular ab Version 2)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Prominente, aktuelle Vertreter: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Angular2,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(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Ember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 1: ausprobieren, was einem am besten gefällt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 2: Erst mit JavaScript (und </a:t>
            </a:r>
            <a:r>
              <a:rPr lang="de-DE" sz="200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ggf</a:t>
            </a:r>
            <a:r>
              <a:rPr lang="de-DE" sz="20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r>
              <a:rPr lang="de-DE" sz="20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) vertraut machen</a:t>
            </a:r>
          </a:p>
          <a:p>
            <a:pPr>
              <a:lnSpc>
                <a:spcPct val="130000"/>
              </a:lnSpc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Prominente  ältere Vertreter: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Backbone,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AngularJS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(Angular 1)</a:t>
            </a:r>
          </a:p>
        </p:txBody>
      </p:sp>
    </p:spTree>
    <p:extLst>
      <p:ext uri="{BB962C8B-B14F-4D97-AF65-F5344CB8AC3E}">
        <p14:creationId xmlns:p14="http://schemas.microsoft.com/office/powerpoint/2010/main" val="67980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SPA Frameworks: Trends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365106" y="6418783"/>
            <a:ext cx="82592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trends.google.com</a:t>
            </a:r>
            <a:r>
              <a:rPr lang="de-DE" sz="1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trends</a:t>
            </a:r>
            <a:r>
              <a:rPr lang="de-DE" sz="1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explore?date</a:t>
            </a:r>
            <a:r>
              <a:rPr lang="de-DE" sz="1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=today%205-y&amp;q=</a:t>
            </a:r>
            <a:r>
              <a:rPr lang="de-DE" sz="1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angular,react,vuejs,ember,backbone</a:t>
            </a:r>
            <a:endParaRPr lang="de-DE" sz="1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6" y="1124314"/>
            <a:ext cx="9192768" cy="5294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91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523586" y="4959782"/>
            <a:ext cx="885882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Einleitung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932" y="117273"/>
            <a:ext cx="3374136" cy="490729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 rot="16200000">
            <a:off x="1152277" y="2999367"/>
            <a:ext cx="39503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57A2C5"/>
                </a:solidFill>
              </a:rPr>
              <a:t>https://</a:t>
            </a:r>
            <a:r>
              <a:rPr lang="de-DE" sz="1200" dirty="0" err="1">
                <a:solidFill>
                  <a:srgbClr val="57A2C5"/>
                </a:solidFill>
              </a:rPr>
              <a:t>twitter.com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lukaseder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status</a:t>
            </a:r>
            <a:r>
              <a:rPr lang="de-DE" sz="1200" dirty="0">
                <a:solidFill>
                  <a:srgbClr val="57A2C5"/>
                </a:solidFill>
              </a:rPr>
              <a:t>/787216648642109441</a:t>
            </a:r>
          </a:p>
        </p:txBody>
      </p:sp>
    </p:spTree>
    <p:extLst>
      <p:ext uri="{BB962C8B-B14F-4D97-AF65-F5344CB8AC3E}">
        <p14:creationId xmlns:p14="http://schemas.microsoft.com/office/powerpoint/2010/main" val="1186618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SPA </a:t>
            </a:r>
            <a:r>
              <a:rPr lang="de-DE" dirty="0" err="1" smtClean="0"/>
              <a:t>FrameWorks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99753" y="964356"/>
            <a:ext cx="9653650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Quickstart SPA Frameworks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Aufsetzen einer Anwendung kann sehr komplex sein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SPA Frameworks gibt es Tools zum Aufsetzen von Projekten</a:t>
            </a:r>
          </a:p>
          <a:p>
            <a:pPr marL="1371600" lvl="2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(als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Pakete)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schnellen Ausprobieren sehr gut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geignet</a:t>
            </a: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Angular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CLI: https://cli.angular.io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App: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github.com/facebookincubator/create-react-app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App: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github.com/vue-land/create-vue-app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Ember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CLI: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https://ember-cli.com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Hilfe bei der Auswahl eines Frameworks: http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://todomvc.com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 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044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SPA Architektur Pattern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99753" y="964356"/>
            <a:ext cx="8905504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Exkurs: Architektur </a:t>
            </a:r>
            <a:r>
              <a:rPr lang="de-DE" sz="20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Pattern </a:t>
            </a:r>
            <a:r>
              <a:rPr lang="de-DE" sz="20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0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Flux</a:t>
            </a: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0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und</a:t>
            </a: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0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Redux</a:t>
            </a:r>
            <a:endParaRPr lang="de-DE" sz="20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ursprünglich zur Strukturierung von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Anwendungen entwickelt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 z.B. zu MVC Pattern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Diverse Implementierungen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mittlerweile sehr populär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Pattern und Implementierung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Verfügbar für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Angular,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viele neue Konzepte, inspiriert aus funktionaler Programmierung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Empfehlung: erst verwenden, wenn man es wirklich braucht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endParaRPr lang="de-DE" sz="2000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920835"/>
            <a:ext cx="9906000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de-DE" sz="4400" b="1" dirty="0" smtClean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72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Package Manager</a:t>
            </a:r>
          </a:p>
          <a:p>
            <a:pPr algn="ctr"/>
            <a:r>
              <a:rPr lang="de-DE" sz="72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&amp; </a:t>
            </a:r>
            <a:r>
              <a:rPr lang="de-DE" sz="7200" b="1" dirty="0" err="1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Bundler</a:t>
            </a:r>
            <a:endParaRPr lang="de-DE" sz="4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Externe Abhängigkeiten verwalten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056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Package Manager / Externe Abhängigkeiten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487878" y="1159499"/>
            <a:ext cx="8906494" cy="52322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package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manager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(https://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npmjs.com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Standard Package Manager für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Node-Entwickung</a:t>
            </a: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Beschreibung externer Abhängigkeiten in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package.json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in einer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POM.xml</a:t>
            </a: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Eigene Packages können publiziert werden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zentrale Registry (analog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maven-central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Private Registry (z.B. Nexus)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üblicherweise auch notwendige </a:t>
            </a: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Tools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deklariert und installiert</a:t>
            </a: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Compiler und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-Tools</a:t>
            </a:r>
          </a:p>
          <a:p>
            <a:pPr marL="914400" lvl="1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2652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Package Manager / Externe Abhängigkeiten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487878" y="1159499"/>
            <a:ext cx="8906494" cy="56046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Alternative zu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NPM: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yarn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</a:t>
            </a:r>
            <a:r>
              <a:rPr lang="de-DE" sz="2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https://</a:t>
            </a:r>
            <a:r>
              <a:rPr lang="de-DE" sz="28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yarnpkg.com</a:t>
            </a:r>
            <a:r>
              <a:rPr lang="de-DE" sz="2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/)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Verwendet ebenfalls NPM Pakete und NPM Registry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Gleiche Beschreibung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package.json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Version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Locking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Höhere Performance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Empfehlung: </a:t>
            </a:r>
            <a:r>
              <a:rPr lang="de-DE" sz="24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Ausprobieren (statt </a:t>
            </a:r>
            <a:r>
              <a:rPr lang="de-DE" sz="2400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endParaRPr lang="de-DE" sz="28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endParaRPr lang="de-DE" sz="28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 vergangenen Tagen: 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Bower (https://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bower.io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War in erster Linie für Frontend Bibliotheken gedacht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Bower-Team empfiehlt mittlerweile,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verwenden </a:t>
            </a:r>
            <a:r>
              <a:rPr lang="de-DE" sz="1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(https://</a:t>
            </a:r>
            <a:r>
              <a:rPr lang="de-DE" sz="1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bower.io</a:t>
            </a:r>
            <a:r>
              <a:rPr lang="de-DE" sz="1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blog</a:t>
            </a:r>
            <a:r>
              <a:rPr lang="de-DE" sz="1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/2017/</a:t>
            </a:r>
            <a:r>
              <a:rPr lang="de-DE" sz="1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how-to-migrate-away-from-bower</a:t>
            </a:r>
            <a:r>
              <a:rPr lang="de-DE" sz="1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/)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936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Module verwenden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1" y="6048425"/>
            <a:ext cx="9906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Modularisierte Anwendung: </a:t>
            </a:r>
            <a:r>
              <a:rPr lang="de-DE" sz="2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Interne und externe </a:t>
            </a: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Module</a:t>
            </a:r>
            <a:endParaRPr lang="de-DE" sz="28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332" y="1090312"/>
            <a:ext cx="8249336" cy="482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81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Module verwenden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487877" y="1159499"/>
            <a:ext cx="8988632" cy="51521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Problem: Keine Unterstützung für Module im Browser</a:t>
            </a:r>
            <a:endParaRPr lang="de-DE" sz="28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Verwendete Module wurden mit &lt;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script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 eingebunden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Inhalt der Module global sichtbar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Probleme: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(Namens)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kollisionen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Manuelle Pflege der Abhängigkeiten (Reihenfolge!)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CommonJS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 (aus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Node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nicht im Browser nutzbar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ES2015-Module im Browser noch nicht überall unterstützt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38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Module verwenden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487877" y="1159499"/>
            <a:ext cx="8086107" cy="45427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Zentrales </a:t>
            </a:r>
            <a:r>
              <a:rPr lang="de-DE" sz="2800" b="1" dirty="0" err="1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Build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-Werkzeug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://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webpack.github.io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Erstellt lauffähiges JavaScript-Modul ("Bundle"), quasi ein "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Jar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Unterstützung für alle Modul-Systeme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mit diversen Dateitypen umgehen (nicht nur JavaScript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eigenes Ökosystem...</a:t>
            </a: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3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Alternativen: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Browserify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Rollup</a:t>
            </a: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Webpack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"quasi-standard", deswegen benutzen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	</a:t>
            </a:r>
          </a:p>
          <a:p>
            <a:pPr marL="457200" indent="-457200">
              <a:buFont typeface="Arial" charset="0"/>
              <a:buChar char="•"/>
            </a:pPr>
            <a:endParaRPr lang="de-DE" sz="28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218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Verwendung externer Module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487877" y="1159499"/>
            <a:ext cx="92736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Zentrales </a:t>
            </a:r>
            <a:r>
              <a:rPr lang="de-DE" sz="2800" b="1" dirty="0" err="1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Build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-Werkzeug</a:t>
            </a: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583" y="2006002"/>
            <a:ext cx="7928833" cy="416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33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Webpack</a:t>
            </a:r>
            <a:r>
              <a:rPr lang="de-DE" dirty="0" smtClean="0"/>
              <a:t> </a:t>
            </a:r>
            <a:r>
              <a:rPr lang="de-DE" dirty="0" err="1" smtClean="0"/>
              <a:t>Dev</a:t>
            </a:r>
            <a:r>
              <a:rPr lang="de-DE" dirty="0" smtClean="0"/>
              <a:t> Server und H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87877" y="1159499"/>
            <a:ext cx="9273639" cy="41919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Dev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Server: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Webserver für Entwicklung 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</a:t>
            </a:r>
            <a:r>
              <a:rPr lang="de-DE" sz="28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Webpack</a:t>
            </a:r>
            <a:endParaRPr lang="de-DE" sz="28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Änderungen im Code werden automatisch gebaut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Änderungen werden automatisch im Browser aktualisiert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State bleibt erhalten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</a:t>
            </a: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für lokale Entwicklung verwenden; ideal für kurze </a:t>
            </a:r>
            <a:r>
              <a:rPr lang="de-DE" sz="28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Roundtrips</a:t>
            </a:r>
            <a:endParaRPr lang="de-DE" sz="2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114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2340429" y="5219739"/>
            <a:ext cx="4130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57A2C5"/>
                </a:solidFill>
              </a:rPr>
              <a:t>https://</a:t>
            </a:r>
            <a:r>
              <a:rPr lang="de-DE" sz="1200" dirty="0" err="1">
                <a:solidFill>
                  <a:srgbClr val="57A2C5"/>
                </a:solidFill>
              </a:rPr>
              <a:t>twitter.com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iamdevloper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status</a:t>
            </a:r>
            <a:r>
              <a:rPr lang="de-DE" sz="1200" dirty="0">
                <a:solidFill>
                  <a:srgbClr val="57A2C5"/>
                </a:solidFill>
              </a:rPr>
              <a:t>/917826490443628544</a:t>
            </a: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2"/>
          <a:srcRect r="5703"/>
          <a:stretch/>
        </p:blipFill>
        <p:spPr>
          <a:xfrm>
            <a:off x="2424051" y="207965"/>
            <a:ext cx="5057899" cy="5011774"/>
          </a:xfrm>
          <a:prstGeom prst="rect">
            <a:avLst/>
          </a:prstGeom>
        </p:spPr>
      </p:pic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373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467099"/>
            <a:ext cx="9906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Automatisierung</a:t>
            </a:r>
          </a:p>
          <a:p>
            <a:pPr algn="ctr"/>
            <a:r>
              <a:rPr lang="de-DE" sz="48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&amp; </a:t>
            </a:r>
            <a:r>
              <a:rPr lang="de-DE" sz="4800" b="1" dirty="0" err="1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Build</a:t>
            </a:r>
            <a:endParaRPr lang="de-DE" sz="7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184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Automatisierung &amp; </a:t>
            </a:r>
            <a:r>
              <a:rPr lang="de-DE" dirty="0" err="1" smtClean="0"/>
              <a:t>Build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8906494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Wofür Automatisierung?</a:t>
            </a:r>
            <a:endParaRPr lang="de-DE" sz="28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Compilieren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 Transpilieren /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Bundlen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Tests ausführen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Releases erstellen und publizieren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Code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minifizieren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Server zum Entwickeln starten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03232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Automatisierung &amp; </a:t>
            </a:r>
            <a:r>
              <a:rPr lang="de-DE" dirty="0" err="1" smtClean="0"/>
              <a:t>Build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9418122" cy="26715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scripts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</a:t>
            </a:r>
            <a:r>
              <a:rPr lang="de-DE" sz="2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von (Shell) </a:t>
            </a: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Scripts </a:t>
            </a:r>
            <a:r>
              <a:rPr lang="de-DE" sz="2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 </a:t>
            </a:r>
            <a:r>
              <a:rPr lang="de-DE" sz="2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Node</a:t>
            </a:r>
            <a:r>
              <a:rPr lang="de-DE" sz="2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-Apps</a:t>
            </a:r>
            <a:endParaRPr lang="de-DE" sz="28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3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Oftmals müssen nur einfache Tasks erledigt werden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3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Installierte </a:t>
            </a:r>
            <a:r>
              <a:rPr lang="de-DE" sz="23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Node</a:t>
            </a:r>
            <a:r>
              <a:rPr lang="de-DE" sz="23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-Tools lassen sich direkt aufrufen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3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Scripts werden in </a:t>
            </a:r>
            <a:r>
              <a:rPr lang="de-DE" sz="23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package.json</a:t>
            </a:r>
            <a:r>
              <a:rPr lang="de-DE" sz="23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eingetragen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3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auch mit </a:t>
            </a:r>
            <a:r>
              <a:rPr lang="de-DE" sz="23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yarn</a:t>
            </a:r>
            <a:endParaRPr lang="de-DE" sz="23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-2196935" y="40138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5" name="Rechteck 4"/>
          <p:cNvSpPr/>
          <p:nvPr/>
        </p:nvSpPr>
        <p:spPr>
          <a:xfrm>
            <a:off x="2654630" y="3545190"/>
            <a:ext cx="6895112" cy="32008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":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"...",  </a:t>
            </a:r>
          </a:p>
          <a:p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 "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scripts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":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  "</a:t>
            </a:r>
            <a:r>
              <a:rPr lang="de-DE" sz="1600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clean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rm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-</a:t>
            </a:r>
            <a:r>
              <a:rPr lang="de-DE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rf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dist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/",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  "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dist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webpack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--</a:t>
            </a:r>
            <a:r>
              <a:rPr lang="de-DE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dist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  "</a:t>
            </a:r>
            <a:r>
              <a:rPr lang="de-DE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test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mocha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test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  "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all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": "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npm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run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clean &amp;&amp;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npm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run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dist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&amp;&amp;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npm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test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</a:t>
            </a:r>
          </a:p>
          <a:p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 },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"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dependencies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": { . . . }</a:t>
            </a:r>
          </a:p>
          <a:p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$ </a:t>
            </a:r>
            <a:r>
              <a:rPr lang="de-DE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npm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run</a:t>
            </a:r>
            <a:r>
              <a:rPr lang="de-DE" sz="1600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all</a:t>
            </a:r>
            <a:endParaRPr lang="de-DE" sz="16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32509" y="3547371"/>
            <a:ext cx="1995055" cy="34470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de-DE" sz="16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package.json</a:t>
            </a:r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r>
              <a:rPr lang="de-DE" sz="1600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Kommandozeile</a:t>
            </a:r>
          </a:p>
          <a:p>
            <a:pPr algn="r"/>
            <a:endParaRPr lang="de-DE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812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Automatisierung &amp; </a:t>
            </a:r>
            <a:r>
              <a:rPr lang="de-DE" dirty="0" err="1" smtClean="0"/>
              <a:t>Build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9418122" cy="5512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grunt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gulp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Komplexe Task-Runner</a:t>
            </a:r>
            <a:endParaRPr lang="de-DE" sz="28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Erlauben das Schreiben von kompletten Abläufen (in JavaScript)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Benötigte Tools (z.B.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Webpack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Babel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werden als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Plug-ins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eingebunden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Oftmals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overkill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zu viele Abstraktionen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endParaRPr lang="de-DE" sz="2400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scripts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verwenden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left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Gulp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Grunt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scripts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://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medium.freecodecamp.org/why-i-left-gulp-and-grunt-for-npm-scripts-3d6853dd22b8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Tool:</a:t>
            </a:r>
            <a:b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www.keithcirkel.co.uk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-tool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-2196935" y="40138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402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1424543"/>
            <a:ext cx="9906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Qualitätssicherung</a:t>
            </a:r>
          </a:p>
          <a:p>
            <a:pPr algn="ctr"/>
            <a:r>
              <a:rPr lang="de-DE" sz="72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und</a:t>
            </a:r>
          </a:p>
          <a:p>
            <a:pPr algn="ctr"/>
            <a:r>
              <a:rPr lang="de-DE" sz="72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Testen</a:t>
            </a:r>
            <a:endParaRPr lang="de-DE" sz="7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340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Linter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9418122" cy="2111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Statische Code-Analyse: </a:t>
            </a:r>
            <a:r>
              <a:rPr lang="de-DE" sz="28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ESLint</a:t>
            </a:r>
            <a:r>
              <a:rPr lang="de-DE" sz="2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(https://eslint.org</a:t>
            </a:r>
            <a:r>
              <a:rPr lang="de-DE" sz="28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/) </a:t>
            </a:r>
            <a:endParaRPr lang="de-DE" sz="28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Findet typische JavaScript Programmierfehler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Achtet auf Einhaltung von Konventionen (z.B. Semikolon ja/nein)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in den CI-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eingebunden werden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2898" y="2881021"/>
            <a:ext cx="4960205" cy="385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31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Typ Systeme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941812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Typ-System für JavaScript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schon zur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-Zeit finden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Zwei prominente Vertreter,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Beide syntaktisch sehr ähnlich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Typ-Angaben sind optional (nur da, wo man sie braucht/will)</a:t>
            </a:r>
          </a:p>
          <a:p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556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Typ Systeme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9418122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Typ-System für JavaScript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schon zur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-Zeit finden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Zwei prominente Vertreter,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Beide syntaktisch sehr ähnlich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Typ-Angaben sind optional (nur da, wo man sie braucht/will)</a:t>
            </a:r>
          </a:p>
          <a:p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(http://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www.typescriptlang.org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/): </a:t>
            </a: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Sprach-Erweiterungen mit (z.B.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Angular2 ist mit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gebaut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 (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insb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Visual Studio Code,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WebStorm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42071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Typ Systeme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9418122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Typ-System für JavaScript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schon zur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-Zeit finden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Zwei prominente Vertreter,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Beide syntaktisch sehr ähnlich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Typ-Angaben sind optional (nur da, wo man sie braucht/will)</a:t>
            </a:r>
          </a:p>
          <a:p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(http://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www.typescriptlang.org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/): </a:t>
            </a: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Sprach-Erweiterungen mit (z.B.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Angular2 ist mit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gebaut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 (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insb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Visual Studio Code,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WebStorm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Flow (https://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flow.org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/):</a:t>
            </a: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Facebook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viel im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-Umfeld genutzt</a:t>
            </a:r>
          </a:p>
          <a:p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24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Typ Systeme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9418122" cy="60631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Typ-System für JavaScript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schon zur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-Zeit finden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Zwei prominente Vertreter,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Beide syntaktisch sehr ähnlich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Typ-Angaben sind optional (nur da, wo man sie braucht/will)</a:t>
            </a:r>
          </a:p>
          <a:p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(http://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www.typescriptlang.org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/): </a:t>
            </a: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Sprach-Erweiterungen mit (z.B.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Angular2 ist mit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gebaut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 (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insb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Visual Studio Code,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WebStorm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Flow (https://</a:t>
            </a:r>
            <a:r>
              <a:rPr lang="de-DE" sz="2000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flow.org</a:t>
            </a:r>
            <a:r>
              <a:rPr lang="de-DE" sz="20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/):</a:t>
            </a:r>
            <a:endParaRPr lang="de-DE" sz="20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Facebook</a:t>
            </a:r>
          </a:p>
          <a:p>
            <a:pPr marL="342900" indent="-3429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viel im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-Umfeld genutzt</a:t>
            </a:r>
          </a:p>
          <a:p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Wenn Angular, dann auf jeden Fall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ansonsten nach Geschmack (persönliche Präferenz: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23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6946" y="136713"/>
            <a:ext cx="4905698" cy="532374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576946" y="5487120"/>
            <a:ext cx="4130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57A2C5"/>
                </a:solidFill>
              </a:rPr>
              <a:t>https://</a:t>
            </a:r>
            <a:r>
              <a:rPr lang="de-DE" sz="1200" dirty="0" err="1">
                <a:solidFill>
                  <a:srgbClr val="57A2C5"/>
                </a:solidFill>
              </a:rPr>
              <a:t>twitter.com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thomasfuchs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status</a:t>
            </a:r>
            <a:r>
              <a:rPr lang="de-DE" sz="1200" dirty="0">
                <a:solidFill>
                  <a:srgbClr val="57A2C5"/>
                </a:solidFill>
              </a:rPr>
              <a:t>/708675139253174273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3137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</a:t>
            </a:r>
            <a:r>
              <a:rPr lang="de-DE" dirty="0" err="1" smtClean="0"/>
              <a:t>TypeScript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105" y="969493"/>
            <a:ext cx="6115791" cy="574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24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Testen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9418122" cy="37117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Testen in JavaScript</a:t>
            </a:r>
            <a:endParaRPr lang="de-DE" sz="28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viele Ansätze, Tools und Frameworks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Eigener Talk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Gute Übersicht über den aktuellen Stand: https://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medium.com/powtoon-engineering/a-complete-guide-to-testing-javascript-in-2017-a217b4cd5a2a</a:t>
            </a: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-2196935" y="40138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7843338" y="1159499"/>
            <a:ext cx="141577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600" dirty="0"/>
              <a:t>😱</a:t>
            </a:r>
          </a:p>
        </p:txBody>
      </p:sp>
    </p:spTree>
    <p:extLst>
      <p:ext uri="{BB962C8B-B14F-4D97-AF65-F5344CB8AC3E}">
        <p14:creationId xmlns:p14="http://schemas.microsoft.com/office/powerpoint/2010/main" val="80377873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Testen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9418122" cy="2973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Mocha: </a:t>
            </a:r>
            <a:r>
              <a:rPr lang="de-DE" sz="24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Modularer Ansatz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Testrunner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Mocha (https://mochajs.org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/)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Assertions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Chai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(http://chaijs.com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/)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Mocking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Bibliothek: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Sinon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(http://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sinonjs.org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/)</a:t>
            </a: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Coverage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Istanbul (https://istanbul.js.org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/)</a:t>
            </a:r>
          </a:p>
          <a:p>
            <a:pPr>
              <a:lnSpc>
                <a:spcPct val="130000"/>
              </a:lnSpc>
            </a:pP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-2196935" y="40138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2722518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Testen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9418122" cy="20128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Jasmine: </a:t>
            </a:r>
            <a:r>
              <a:rPr lang="de-DE" sz="2400" b="1" dirty="0" err="1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Batteries</a:t>
            </a:r>
            <a:r>
              <a:rPr lang="de-DE" sz="24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400" b="1" dirty="0" err="1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included</a:t>
            </a:r>
            <a:r>
              <a:rPr lang="de-DE" sz="24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(https://</a:t>
            </a:r>
            <a:r>
              <a:rPr lang="de-DE" sz="24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jasmine.github.io</a:t>
            </a:r>
            <a:r>
              <a:rPr lang="de-DE" sz="24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24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Testrunner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Assertions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Mocking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Bibliothek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-2196935" y="40138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935373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Testen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9418122" cy="58539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Jest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4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r>
              <a:rPr lang="de-DE" sz="2400" b="1" dirty="0" err="1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Delightful</a:t>
            </a:r>
            <a:r>
              <a:rPr lang="de-DE" sz="24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JavaScript </a:t>
            </a:r>
            <a:r>
              <a:rPr lang="de-DE" sz="2400" b="1" dirty="0" err="1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Testing</a:t>
            </a:r>
            <a:r>
              <a:rPr lang="de-DE" sz="24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 (https://</a:t>
            </a:r>
            <a:r>
              <a:rPr lang="de-DE" sz="24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facebook.github.io</a:t>
            </a:r>
            <a:r>
              <a:rPr lang="de-DE" sz="24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4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jest</a:t>
            </a:r>
            <a:r>
              <a:rPr lang="de-DE" sz="24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/)</a:t>
            </a:r>
            <a:endParaRPr lang="de-DE" sz="24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>
              <a:lnSpc>
                <a:spcPct val="130000"/>
              </a:lnSpc>
            </a:pPr>
            <a:endParaRPr lang="de-DE" sz="24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>
              <a:lnSpc>
                <a:spcPct val="130000"/>
              </a:lnSpc>
            </a:pPr>
            <a:endParaRPr lang="de-DE" sz="24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>
              <a:lnSpc>
                <a:spcPct val="130000"/>
              </a:lnSpc>
            </a:pPr>
            <a:endParaRPr lang="de-DE" sz="24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All-inclusive-Lösung</a:t>
            </a: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Testrunner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Assertions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Mocks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Coverage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JSDom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Babel und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Besonderheit: Snapshot-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Testing</a:t>
            </a:r>
            <a:endParaRPr lang="de-DE" sz="24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Entstanden im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-Umfeld</a:t>
            </a:r>
          </a:p>
          <a:p>
            <a:pPr marL="342900" indent="-342900"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400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Empfehlung: 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Jasmine oder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Jest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Wenn mit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entwickelt wird, auf jeden Fall </a:t>
            </a:r>
            <a:r>
              <a:rPr lang="de-DE" sz="24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Jest</a:t>
            </a: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-2196935" y="40138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3871" y="1860713"/>
            <a:ext cx="4754419" cy="786577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1421907" y="2647290"/>
            <a:ext cx="64039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news.ycombinator.com</a:t>
            </a:r>
            <a:r>
              <a:rPr lang="de-DE" sz="14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4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item?id</a:t>
            </a:r>
            <a:r>
              <a:rPr lang="de-DE" sz="14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=13128146#13128900</a:t>
            </a:r>
          </a:p>
        </p:txBody>
      </p:sp>
    </p:spTree>
    <p:extLst>
      <p:ext uri="{BB962C8B-B14F-4D97-AF65-F5344CB8AC3E}">
        <p14:creationId xmlns:p14="http://schemas.microsoft.com/office/powerpoint/2010/main" val="700876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Testen 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2809999" y="2359771"/>
            <a:ext cx="6895112" cy="39395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export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sum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a,b</a:t>
            </a:r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{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a+b</a:t>
            </a:r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mr-IN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import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sum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from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'../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sum.js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';</a:t>
            </a:r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mr-IN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test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('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sum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of 2 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and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2 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is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4',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expect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mr-IN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sum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(2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, 2)).</a:t>
            </a:r>
            <a:r>
              <a:rPr lang="mr-IN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toBe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(4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}); </a:t>
            </a:r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mr-IN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test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('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sum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of 2 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and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2 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is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600" dirty="0" err="1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not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3', </a:t>
            </a:r>
            <a:r>
              <a:rPr lang="de-DE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mr-IN" sz="16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expect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mr-IN" sz="1600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sum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(2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, 2)).</a:t>
            </a:r>
            <a:r>
              <a:rPr lang="mr-IN" sz="1600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not.toBe</a:t>
            </a:r>
            <a:r>
              <a:rPr lang="mr-IN" sz="1600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(3</a:t>
            </a:r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);  </a:t>
            </a:r>
            <a:endParaRPr lang="de-DE" sz="1600" dirty="0" smtClean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mr-IN" sz="1600" dirty="0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  <a:endParaRPr lang="de-DE" sz="1600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87878" y="2361952"/>
            <a:ext cx="1995055" cy="22159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de-DE" sz="16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sum.js</a:t>
            </a:r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r>
              <a:rPr lang="de-DE" sz="1600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sum.test.js</a:t>
            </a:r>
            <a:endParaRPr lang="de-DE" sz="1600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 algn="r"/>
            <a:endParaRPr lang="de-DE" sz="1600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87878" y="1159499"/>
            <a:ext cx="941812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Code-Beispiel </a:t>
            </a: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Jest</a:t>
            </a:r>
            <a:endParaRPr lang="de-DE" sz="28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395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4310247"/>
            <a:ext cx="9906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smtClean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72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...und Zusammenfassung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722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Fazit und Zusammenfassung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9418122" cy="5293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ECMAScript</a:t>
            </a: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2015 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("ES6") bringt viele gute Neuerungen, vereinfacht die Entwicklung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Browser Support wird immer besser</a:t>
            </a:r>
          </a:p>
          <a:p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zentrale Instanz, die für uns Tools,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Libs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erstellt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Ökosystem entwickelt sich sehr schnell (und in viele Richtungen)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Lösungen werden in "Eigenregie" entwickelt</a:t>
            </a: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Compiler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Polyfills</a:t>
            </a: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Abwärtskompatibilität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Babel</a:t>
            </a: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Bundler</a:t>
            </a: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um (u.a.) Module im Browser zu nutzen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Webpack</a:t>
            </a: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Verwalten von </a:t>
            </a: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Package-Abhängigkeiten</a:t>
            </a:r>
          </a:p>
          <a:p>
            <a:pPr marL="457200" indent="-457200">
              <a:buFont typeface="Arial" charset="0"/>
              <a:buChar char="•"/>
            </a:pP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000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yarn</a:t>
            </a:r>
            <a:r>
              <a:rPr lang="de-DE" sz="20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	</a:t>
            </a:r>
          </a:p>
          <a:p>
            <a:pPr marL="457200" indent="-457200">
              <a:buFont typeface="Arial" charset="0"/>
              <a:buChar char="•"/>
            </a:pPr>
            <a:endParaRPr lang="de-DE" sz="20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endParaRPr lang="de-DE" sz="1600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-2196935" y="40138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605011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80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0" y="371474"/>
            <a:ext cx="8509000" cy="4876931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698500" y="5248405"/>
            <a:ext cx="42360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57A2C5"/>
                </a:solidFill>
              </a:rPr>
              <a:t>https://</a:t>
            </a:r>
            <a:r>
              <a:rPr lang="de-DE" sz="1200" dirty="0" err="1" smtClean="0">
                <a:solidFill>
                  <a:srgbClr val="57A2C5"/>
                </a:solidFill>
              </a:rPr>
              <a:t>twitter.com</a:t>
            </a:r>
            <a:r>
              <a:rPr lang="de-DE" sz="1200" dirty="0" smtClean="0">
                <a:solidFill>
                  <a:srgbClr val="57A2C5"/>
                </a:solidFill>
              </a:rPr>
              <a:t>/</a:t>
            </a:r>
            <a:r>
              <a:rPr lang="de-DE" sz="1200" dirty="0" err="1" smtClean="0">
                <a:solidFill>
                  <a:srgbClr val="57A2C5"/>
                </a:solidFill>
              </a:rPr>
              <a:t>iamdevloper</a:t>
            </a:r>
            <a:r>
              <a:rPr lang="de-DE" sz="1200" dirty="0" smtClean="0">
                <a:solidFill>
                  <a:srgbClr val="57A2C5"/>
                </a:solidFill>
              </a:rPr>
              <a:t>/</a:t>
            </a:r>
            <a:r>
              <a:rPr lang="de-DE" sz="1200" dirty="0" err="1" smtClean="0">
                <a:solidFill>
                  <a:srgbClr val="57A2C5"/>
                </a:solidFill>
              </a:rPr>
              <a:t>status</a:t>
            </a:r>
            <a:r>
              <a:rPr lang="de-DE" sz="1200" dirty="0" smtClean="0">
                <a:solidFill>
                  <a:srgbClr val="57A2C5"/>
                </a:solidFill>
              </a:rPr>
              <a:t>/540481335362875392</a:t>
            </a:r>
            <a:endParaRPr lang="de-DE" sz="1200" dirty="0">
              <a:solidFill>
                <a:srgbClr val="57A2C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50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Alles neu und kurzlebig? </a:t>
            </a:r>
            <a:r>
              <a:rPr lang="de-DE" dirty="0" smtClean="0">
                <a:sym typeface="Wingdings"/>
              </a:rPr>
              <a:t>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37507" y="2244436"/>
            <a:ext cx="91677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Sprache</a:t>
            </a:r>
          </a:p>
          <a:p>
            <a:pPr marL="285750" indent="-285750">
              <a:buFont typeface="Arial" charset="0"/>
              <a:buChar char="•"/>
            </a:pPr>
            <a:r>
              <a:rPr lang="de-DE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ES5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(12/2009) bis </a:t>
            </a:r>
            <a:r>
              <a:rPr lang="de-DE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ES2015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(6/2015): </a:t>
            </a:r>
            <a:r>
              <a:rPr lang="de-DE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5,5 Jahre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Vergleich: </a:t>
            </a:r>
            <a:r>
              <a:rPr lang="de-DE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Java8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Java9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3,5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Jahre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2015: jährliche Releases von JavaScript, Java ab 2018: halb-jährliche Releases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 ist hier hektisch? 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</a:t>
            </a:r>
          </a:p>
          <a:p>
            <a:endParaRPr lang="de-DE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  <a:sym typeface="Wingdings"/>
            </a:endParaRPr>
          </a:p>
          <a:p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jQuery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  <a:sym typeface="Wingdings"/>
            </a:endParaRPr>
          </a:p>
          <a:p>
            <a:pPr marL="285750" indent="-285750">
              <a:buFont typeface="Arial" charset="0"/>
              <a:buChar char="•"/>
            </a:pP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Version Januar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2006, 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aktuelles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noch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weitgehen API-kompatibel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Vergleich: JSF erste Version 2004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endParaRPr lang="de-DE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  <a:sym typeface="Wingdings"/>
            </a:endParaRPr>
          </a:p>
          <a:p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Node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 Package Manager</a:t>
            </a:r>
          </a:p>
          <a:p>
            <a:pPr marL="342900" indent="-342900">
              <a:buFont typeface="Arial" charset="0"/>
              <a:buChar char="•"/>
            </a:pP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1. Release: 12. Januar 2010. </a:t>
            </a:r>
          </a:p>
          <a:p>
            <a:pPr marL="342900" indent="-342900">
              <a:buFont typeface="Arial" charset="0"/>
              <a:buChar char="•"/>
            </a:pP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Zum Vergleich: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Maven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 3.0 erschienen Oktober 2010</a:t>
            </a:r>
          </a:p>
          <a:p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  <a:sym typeface="Wingdings"/>
            </a:endParaRPr>
          </a:p>
          <a:p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SPA Frameworks</a:t>
            </a:r>
          </a:p>
          <a:p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Angular 1: 2009 | Angular 2: 2016 |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React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: Open-Source seit 2013 | </a:t>
            </a:r>
            <a:r>
              <a:rPr lang="de-DE" dirty="0" err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VueJS</a:t>
            </a:r>
            <a:r>
              <a:rPr lang="de-DE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sym typeface="Wingdings"/>
              </a:rPr>
              <a:t>: 2013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237507" y="1104405"/>
            <a:ext cx="6622390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b="1" dirty="0" smtClean="0">
                <a:solidFill>
                  <a:srgbClr val="EF7D1D"/>
                </a:solidFill>
              </a:rPr>
              <a:t>Lebenszyklen im Vergleich</a:t>
            </a:r>
            <a:endParaRPr lang="de-DE" b="1" dirty="0" smtClean="0">
              <a:solidFill>
                <a:srgbClr val="EF7D1D"/>
              </a:solidFill>
            </a:endParaRPr>
          </a:p>
          <a:p>
            <a:r>
              <a:rPr lang="de-DE" dirty="0" smtClean="0">
                <a:solidFill>
                  <a:srgbClr val="41719C"/>
                </a:solidFill>
              </a:rPr>
              <a:t>Empfehlung: Traue keiner Statistik, die Du nicht selbst gefälscht hast!</a:t>
            </a:r>
            <a:endParaRPr lang="de-DE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7179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450" y="343807"/>
            <a:ext cx="7277100" cy="486410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1314450" y="5222344"/>
            <a:ext cx="41302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57A2C5"/>
                </a:solidFill>
              </a:rPr>
              <a:t>https://</a:t>
            </a:r>
            <a:r>
              <a:rPr lang="de-DE" sz="1200" dirty="0" err="1">
                <a:solidFill>
                  <a:srgbClr val="57A2C5"/>
                </a:solidFill>
              </a:rPr>
              <a:t>twitter.com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tlrobinson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status</a:t>
            </a:r>
            <a:r>
              <a:rPr lang="de-DE" sz="1200" dirty="0">
                <a:solidFill>
                  <a:srgbClr val="57A2C5"/>
                </a:solidFill>
              </a:rPr>
              <a:t>/869139917137248260</a:t>
            </a:r>
          </a:p>
        </p:txBody>
      </p:sp>
    </p:spTree>
    <p:extLst>
      <p:ext uri="{BB962C8B-B14F-4D97-AF65-F5344CB8AC3E}">
        <p14:creationId xmlns:p14="http://schemas.microsoft.com/office/powerpoint/2010/main" val="44686323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250371" y="1328701"/>
            <a:ext cx="9405257" cy="5124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36544F"/>
                </a:solidFill>
              </a:rPr>
              <a:t>State </a:t>
            </a:r>
            <a:r>
              <a:rPr lang="de-DE" sz="2800" b="1" dirty="0" err="1">
                <a:solidFill>
                  <a:srgbClr val="36544F"/>
                </a:solidFill>
              </a:rPr>
              <a:t>of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err="1">
                <a:solidFill>
                  <a:srgbClr val="36544F"/>
                </a:solidFill>
              </a:rPr>
              <a:t>the</a:t>
            </a:r>
            <a:r>
              <a:rPr lang="de-DE" sz="2800" b="1" dirty="0">
                <a:solidFill>
                  <a:srgbClr val="36544F"/>
                </a:solidFill>
              </a:rPr>
              <a:t> JavaScript </a:t>
            </a:r>
            <a:r>
              <a:rPr lang="de-DE" sz="2800" b="1" dirty="0" err="1" smtClean="0">
                <a:solidFill>
                  <a:srgbClr val="36544F"/>
                </a:solidFill>
              </a:rPr>
              <a:t>Landscape</a:t>
            </a:r>
            <a:r>
              <a:rPr lang="de-DE" sz="2800" b="1" dirty="0" smtClean="0">
                <a:solidFill>
                  <a:srgbClr val="36544F"/>
                </a:solidFill>
              </a:rPr>
              <a:t>  - A </a:t>
            </a:r>
            <a:r>
              <a:rPr lang="de-DE" sz="2800" b="1" dirty="0" err="1">
                <a:solidFill>
                  <a:srgbClr val="36544F"/>
                </a:solidFill>
              </a:rPr>
              <a:t>Map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err="1">
                <a:solidFill>
                  <a:srgbClr val="36544F"/>
                </a:solidFill>
              </a:rPr>
              <a:t>for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smtClean="0">
                <a:solidFill>
                  <a:srgbClr val="36544F"/>
                </a:solidFill>
              </a:rPr>
              <a:t>Newcomers</a:t>
            </a:r>
          </a:p>
          <a:p>
            <a:pPr algn="ctr"/>
            <a:r>
              <a:rPr lang="de-DE" sz="1900" dirty="0" smtClean="0">
                <a:solidFill>
                  <a:srgbClr val="36544F"/>
                </a:solidFill>
                <a:hlinkClick r:id="rId3"/>
              </a:rPr>
              <a:t>https</a:t>
            </a:r>
            <a:r>
              <a:rPr lang="de-DE" sz="1900" dirty="0">
                <a:solidFill>
                  <a:srgbClr val="36544F"/>
                </a:solidFill>
                <a:hlinkClick r:id="rId3"/>
              </a:rPr>
              <a:t>://</a:t>
            </a:r>
            <a:r>
              <a:rPr lang="de-DE" sz="1900" dirty="0" smtClean="0">
                <a:solidFill>
                  <a:srgbClr val="36544F"/>
                </a:solidFill>
                <a:hlinkClick r:id="rId3"/>
              </a:rPr>
              <a:t>www.infoq.com/articles/state-of-javascript-2016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 smtClean="0">
              <a:solidFill>
                <a:srgbClr val="36544F"/>
              </a:solidFill>
            </a:endParaRPr>
          </a:p>
          <a:p>
            <a:pPr algn="ctr"/>
            <a:r>
              <a:rPr lang="de-DE" sz="2800" b="1" dirty="0" smtClean="0">
                <a:solidFill>
                  <a:srgbClr val="36544F"/>
                </a:solidFill>
              </a:rPr>
              <a:t>Modern </a:t>
            </a:r>
            <a:r>
              <a:rPr lang="de-DE" sz="2800" b="1" dirty="0">
                <a:solidFill>
                  <a:srgbClr val="36544F"/>
                </a:solidFill>
              </a:rPr>
              <a:t>JavaScript Explained </a:t>
            </a:r>
            <a:r>
              <a:rPr lang="de-DE" sz="2800" b="1" dirty="0" err="1">
                <a:solidFill>
                  <a:srgbClr val="36544F"/>
                </a:solidFill>
              </a:rPr>
              <a:t>For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err="1" smtClean="0">
                <a:solidFill>
                  <a:srgbClr val="36544F"/>
                </a:solidFill>
              </a:rPr>
              <a:t>Dinosaurs</a:t>
            </a:r>
            <a:endParaRPr lang="de-DE" sz="2800" b="1" dirty="0" smtClean="0">
              <a:solidFill>
                <a:srgbClr val="36544F"/>
              </a:solidFill>
            </a:endParaRPr>
          </a:p>
          <a:p>
            <a:pPr algn="ctr"/>
            <a:r>
              <a:rPr lang="de-DE" sz="1900" dirty="0" smtClean="0">
                <a:solidFill>
                  <a:srgbClr val="36544F"/>
                </a:solidFill>
                <a:hlinkClick r:id="rId4"/>
              </a:rPr>
              <a:t>https</a:t>
            </a:r>
            <a:r>
              <a:rPr lang="de-DE" sz="1900" dirty="0">
                <a:solidFill>
                  <a:srgbClr val="36544F"/>
                </a:solidFill>
                <a:hlinkClick r:id="rId4"/>
              </a:rPr>
              <a:t>://medium.com/@</a:t>
            </a:r>
            <a:r>
              <a:rPr lang="de-DE" sz="1900" dirty="0" smtClean="0">
                <a:solidFill>
                  <a:srgbClr val="36544F"/>
                </a:solidFill>
                <a:hlinkClick r:id="rId4"/>
              </a:rPr>
              <a:t>peterxjang/modern-javascript-explained-for-dinosaurs-f695e9747b70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 smtClean="0">
              <a:solidFill>
                <a:srgbClr val="36544F"/>
              </a:solidFill>
            </a:endParaRPr>
          </a:p>
          <a:p>
            <a:pPr algn="ctr"/>
            <a:endParaRPr lang="de-DE" sz="2000" dirty="0">
              <a:solidFill>
                <a:srgbClr val="36544F"/>
              </a:solidFill>
            </a:endParaRPr>
          </a:p>
          <a:p>
            <a:pPr algn="ctr"/>
            <a:r>
              <a:rPr lang="de-DE" sz="2800" b="1" dirty="0" smtClean="0">
                <a:solidFill>
                  <a:srgbClr val="36544F"/>
                </a:solidFill>
              </a:rPr>
              <a:t>Grab Front End Guide</a:t>
            </a:r>
          </a:p>
          <a:p>
            <a:pPr algn="ctr"/>
            <a:r>
              <a:rPr lang="de-DE" sz="1900" dirty="0" smtClean="0">
                <a:solidFill>
                  <a:srgbClr val="36544F"/>
                </a:solidFill>
                <a:hlinkClick r:id="rId5"/>
              </a:rPr>
              <a:t>https</a:t>
            </a:r>
            <a:r>
              <a:rPr lang="de-DE" sz="1900" dirty="0">
                <a:solidFill>
                  <a:srgbClr val="36544F"/>
                </a:solidFill>
                <a:hlinkClick r:id="rId5"/>
              </a:rPr>
              <a:t>://</a:t>
            </a:r>
            <a:r>
              <a:rPr lang="de-DE" sz="1900" dirty="0" smtClean="0">
                <a:solidFill>
                  <a:srgbClr val="36544F"/>
                </a:solidFill>
                <a:hlinkClick r:id="rId5"/>
              </a:rPr>
              <a:t>github.com/grab/front-end-guide/blob/master/README.md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 smtClean="0">
              <a:solidFill>
                <a:srgbClr val="36544F"/>
              </a:solidFill>
            </a:endParaRPr>
          </a:p>
          <a:p>
            <a:pPr algn="ctr"/>
            <a:endParaRPr lang="de-DE" sz="2000" dirty="0">
              <a:solidFill>
                <a:srgbClr val="36544F"/>
              </a:solidFill>
            </a:endParaRPr>
          </a:p>
          <a:p>
            <a:pPr algn="ctr"/>
            <a:r>
              <a:rPr lang="de-DE" sz="2800" b="1" dirty="0">
                <a:solidFill>
                  <a:srgbClr val="36544F"/>
                </a:solidFill>
              </a:rPr>
              <a:t>Die große JavaScript Erschöpfung</a:t>
            </a:r>
          </a:p>
          <a:p>
            <a:pPr algn="ctr"/>
            <a:r>
              <a:rPr lang="de-DE" sz="1900" dirty="0">
                <a:solidFill>
                  <a:srgbClr val="36544F"/>
                </a:solidFill>
                <a:hlinkClick r:id="rId6"/>
              </a:rPr>
              <a:t>https://</a:t>
            </a:r>
            <a:r>
              <a:rPr lang="de-DE" sz="1900" dirty="0" smtClean="0">
                <a:solidFill>
                  <a:srgbClr val="36544F"/>
                </a:solidFill>
                <a:hlinkClick r:id="rId6"/>
              </a:rPr>
              <a:t>jaxenter.de/die-grosse-javascript-erschoepfung-36278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>
              <a:solidFill>
                <a:srgbClr val="36544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Weiterführende Links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507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061297" y="1836717"/>
            <a:ext cx="37834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bit.ly</a:t>
            </a:r>
            <a:r>
              <a:rPr lang="de-DE" sz="20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/wjax2017-javascript</a:t>
            </a:r>
          </a:p>
        </p:txBody>
      </p:sp>
    </p:spTree>
    <p:extLst>
      <p:ext uri="{BB962C8B-B14F-4D97-AF65-F5344CB8AC3E}">
        <p14:creationId xmlns:p14="http://schemas.microsoft.com/office/powerpoint/2010/main" val="498660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"Früher war alles besser!?"</a:t>
            </a:r>
            <a:endParaRPr lang="de-DE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241" y="515174"/>
            <a:ext cx="5189518" cy="4791131"/>
          </a:xfrm>
          <a:prstGeom prst="rect">
            <a:avLst/>
          </a:prstGeom>
        </p:spPr>
      </p:pic>
      <p:sp>
        <p:nvSpPr>
          <p:cNvPr id="9" name="Textfeld 8"/>
          <p:cNvSpPr txBox="1"/>
          <p:nvPr/>
        </p:nvSpPr>
        <p:spPr>
          <a:xfrm>
            <a:off x="2358241" y="5306305"/>
            <a:ext cx="51895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200" dirty="0">
                <a:solidFill>
                  <a:srgbClr val="57A2C5"/>
                </a:solidFill>
              </a:rPr>
              <a:t>https://</a:t>
            </a:r>
            <a:r>
              <a:rPr lang="de-DE" sz="1200" dirty="0" err="1">
                <a:solidFill>
                  <a:srgbClr val="57A2C5"/>
                </a:solidFill>
              </a:rPr>
              <a:t>learn.jquery.com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about-jquery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how</a:t>
            </a:r>
            <a:r>
              <a:rPr lang="de-DE" sz="1200" dirty="0">
                <a:solidFill>
                  <a:srgbClr val="57A2C5"/>
                </a:solidFill>
              </a:rPr>
              <a:t>-</a:t>
            </a:r>
            <a:r>
              <a:rPr lang="de-DE" sz="1200" dirty="0" err="1">
                <a:solidFill>
                  <a:srgbClr val="57A2C5"/>
                </a:solidFill>
              </a:rPr>
              <a:t>jquery</a:t>
            </a:r>
            <a:r>
              <a:rPr lang="de-DE" sz="1200" dirty="0">
                <a:solidFill>
                  <a:srgbClr val="57A2C5"/>
                </a:solidFill>
              </a:rPr>
              <a:t>-works/</a:t>
            </a:r>
          </a:p>
        </p:txBody>
      </p:sp>
      <p:cxnSp>
        <p:nvCxnSpPr>
          <p:cNvPr id="11" name="Gerade Verbindung mit Pfeil 10"/>
          <p:cNvCxnSpPr/>
          <p:nvPr/>
        </p:nvCxnSpPr>
        <p:spPr>
          <a:xfrm flipH="1">
            <a:off x="5640780" y="4322618"/>
            <a:ext cx="3016333" cy="0"/>
          </a:xfrm>
          <a:prstGeom prst="straightConnector1">
            <a:avLst/>
          </a:prstGeom>
          <a:ln w="38100">
            <a:solidFill>
              <a:srgbClr val="EF7D1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50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JAVA</a:t>
            </a:r>
            <a:r>
              <a:rPr lang="de-DE" dirty="0"/>
              <a:t> </a:t>
            </a:r>
            <a:r>
              <a:rPr lang="mr-IN" dirty="0" smtClean="0"/>
              <a:t>–</a:t>
            </a:r>
            <a:r>
              <a:rPr lang="de-DE" dirty="0" smtClean="0"/>
              <a:t> eine komplette Plattform</a:t>
            </a:r>
            <a:endParaRPr lang="de-DE" dirty="0"/>
          </a:p>
        </p:txBody>
      </p:sp>
      <p:sp>
        <p:nvSpPr>
          <p:cNvPr id="5" name="Rechteck 4"/>
          <p:cNvSpPr/>
          <p:nvPr/>
        </p:nvSpPr>
        <p:spPr>
          <a:xfrm rot="16200000">
            <a:off x="5174470" y="4949480"/>
            <a:ext cx="4177366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/>
            <a:r>
              <a:rPr lang="de-DE" sz="1200" dirty="0" smtClean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Grafik: https</a:t>
            </a:r>
            <a:r>
              <a:rPr lang="de-DE" sz="12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://</a:t>
            </a:r>
            <a:r>
              <a:rPr lang="de-DE" sz="12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docs.oracle.com</a:t>
            </a:r>
            <a:r>
              <a:rPr lang="de-DE" sz="12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2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javase</a:t>
            </a:r>
            <a:r>
              <a:rPr lang="de-DE" sz="12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/8/</a:t>
            </a:r>
            <a:r>
              <a:rPr lang="de-DE" sz="12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docs</a:t>
            </a:r>
            <a:r>
              <a:rPr lang="de-DE" sz="1200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2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index.html</a:t>
            </a:r>
            <a:endParaRPr lang="de-DE" sz="12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l="9937" r="14960"/>
          <a:stretch/>
        </p:blipFill>
        <p:spPr>
          <a:xfrm>
            <a:off x="2483318" y="1877307"/>
            <a:ext cx="4629751" cy="4775565"/>
          </a:xfrm>
          <a:prstGeom prst="rect">
            <a:avLst/>
          </a:prstGeom>
        </p:spPr>
      </p:pic>
      <p:sp>
        <p:nvSpPr>
          <p:cNvPr id="2" name="Rechteck 1"/>
          <p:cNvSpPr/>
          <p:nvPr/>
        </p:nvSpPr>
        <p:spPr>
          <a:xfrm>
            <a:off x="0" y="790224"/>
            <a:ext cx="9906000" cy="13726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6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Java:</a:t>
            </a:r>
            <a:r>
              <a:rPr lang="de-DE" sz="1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Bringt 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mit was wir </a:t>
            </a:r>
            <a:r>
              <a:rPr lang="de-DE" sz="1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Entwicklung brauchen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3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Tools, Bibliotheken, Laufzeitumgebung, </a:t>
            </a:r>
            <a:r>
              <a:rPr lang="de-DE" sz="16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  <a:p>
            <a:pPr algn="ctr">
              <a:lnSpc>
                <a:spcPct val="130000"/>
              </a:lnSpc>
            </a:pPr>
            <a:r>
              <a:rPr lang="de-DE" sz="16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aus einer Hand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 algn="ctr">
              <a:lnSpc>
                <a:spcPct val="130000"/>
              </a:lnSpc>
              <a:buFont typeface="Arial" charset="0"/>
              <a:buChar char="•"/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2483318" y="1877306"/>
            <a:ext cx="568209" cy="4775565"/>
          </a:xfrm>
          <a:prstGeom prst="rect">
            <a:avLst/>
          </a:prstGeom>
          <a:solidFill>
            <a:srgbClr val="EF7D1D">
              <a:alpha val="40000"/>
            </a:srgbClr>
          </a:solidFill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805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JavaScript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87878" y="1159499"/>
            <a:ext cx="8906494" cy="34040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JavaScript: Nur Sprache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zentrale Organisation (abgesehen vom Sprachstandard)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Standard Bibliothek (nur minimal)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Typ-System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Compiler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einheitliche Laufzeitumgebung (analog zum JRE)</a:t>
            </a:r>
          </a:p>
          <a:p>
            <a:pPr marL="457200" indent="-457200">
              <a:lnSpc>
                <a:spcPct val="13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Modul-System</a:t>
            </a:r>
          </a:p>
        </p:txBody>
      </p:sp>
    </p:spTree>
    <p:extLst>
      <p:ext uri="{BB962C8B-B14F-4D97-AF65-F5344CB8AC3E}">
        <p14:creationId xmlns:p14="http://schemas.microsoft.com/office/powerpoint/2010/main" val="207281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2258</Words>
  <Application>Microsoft Macintosh PowerPoint</Application>
  <PresentationFormat>A4-Papier (210x297 mm)</PresentationFormat>
  <Paragraphs>541</Paragraphs>
  <Slides>61</Slides>
  <Notes>28</Notes>
  <HiddenSlides>2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61</vt:i4>
      </vt:variant>
    </vt:vector>
  </HeadingPairs>
  <TitlesOfParts>
    <vt:vector size="72" baseType="lpstr">
      <vt:lpstr>Calibri</vt:lpstr>
      <vt:lpstr>Calibri Light</vt:lpstr>
      <vt:lpstr>Mangal</vt:lpstr>
      <vt:lpstr>Montserrat</vt:lpstr>
      <vt:lpstr>Source Code Pro</vt:lpstr>
      <vt:lpstr>Source Code Pro Medium</vt:lpstr>
      <vt:lpstr>Source Sans Pro</vt:lpstr>
      <vt:lpstr>Source Sans Pro Semibold</vt:lpstr>
      <vt:lpstr>Wingdings</vt:lpstr>
      <vt:lpstr>Arial</vt:lpstr>
      <vt:lpstr>Office-Design</vt:lpstr>
      <vt:lpstr>W-JAX München | November 2017    </vt:lpstr>
      <vt:lpstr>Kontakt: nils@nilshartmann.net</vt:lpstr>
      <vt:lpstr>PowerPoint-Präsentation</vt:lpstr>
      <vt:lpstr>PowerPoint-Präsentation</vt:lpstr>
      <vt:lpstr>PowerPoint-Präsentation</vt:lpstr>
      <vt:lpstr>PowerPoint-Präsentation</vt:lpstr>
      <vt:lpstr>"Früher war alles besser!?"</vt:lpstr>
      <vt:lpstr>JAVA – eine komplette Plattform</vt:lpstr>
      <vt:lpstr>JavaScript</vt:lpstr>
      <vt:lpstr>JavaScript</vt:lpstr>
      <vt:lpstr>Spotify Web Player</vt:lpstr>
      <vt:lpstr>https://www.figma.com</vt:lpstr>
      <vt:lpstr>Website oder Web-Anwendung?</vt:lpstr>
      <vt:lpstr>Single-Page-Application</vt:lpstr>
      <vt:lpstr>Single-Page-Application</vt:lpstr>
      <vt:lpstr>Hinweise</vt:lpstr>
      <vt:lpstr>JavaScript / ECMAScript</vt:lpstr>
      <vt:lpstr>Die Sprache</vt:lpstr>
      <vt:lpstr>Die Sprache</vt:lpstr>
      <vt:lpstr>ES6 Support</vt:lpstr>
      <vt:lpstr>Compiler: Wenn der Browser Support nicht ausreicht</vt:lpstr>
      <vt:lpstr>Hintergrund: Polyfills</vt:lpstr>
      <vt:lpstr>Laufzeitumgebungen</vt:lpstr>
      <vt:lpstr>Strukturierung von Anwendungen: Module</vt:lpstr>
      <vt:lpstr>Strukturierung von Anwendungen: Module</vt:lpstr>
      <vt:lpstr>PowerPoint-Präsentation</vt:lpstr>
      <vt:lpstr>jQuery: Der Klassiker</vt:lpstr>
      <vt:lpstr>SPA FrameWorks</vt:lpstr>
      <vt:lpstr>SPA Frameworks: Trends</vt:lpstr>
      <vt:lpstr>SPA FrameWorks</vt:lpstr>
      <vt:lpstr>SPA Architektur Pattern</vt:lpstr>
      <vt:lpstr>Externe Abhängigkeiten verwalten</vt:lpstr>
      <vt:lpstr>Package Manager / Externe Abhängigkeiten</vt:lpstr>
      <vt:lpstr>Package Manager / Externe Abhängigkeiten</vt:lpstr>
      <vt:lpstr>Module verwenden</vt:lpstr>
      <vt:lpstr>Module verwenden</vt:lpstr>
      <vt:lpstr>Module verwenden</vt:lpstr>
      <vt:lpstr>Verwendung externer Module</vt:lpstr>
      <vt:lpstr>Webpack Dev Server und H</vt:lpstr>
      <vt:lpstr>PowerPoint-Präsentation</vt:lpstr>
      <vt:lpstr>Automatisierung &amp; Build</vt:lpstr>
      <vt:lpstr>Automatisierung &amp; Build</vt:lpstr>
      <vt:lpstr>Automatisierung &amp; Build</vt:lpstr>
      <vt:lpstr>PowerPoint-Präsentation</vt:lpstr>
      <vt:lpstr>Linter</vt:lpstr>
      <vt:lpstr>Typ Systeme</vt:lpstr>
      <vt:lpstr>Typ Systeme</vt:lpstr>
      <vt:lpstr>Typ Systeme</vt:lpstr>
      <vt:lpstr>Typ Systeme</vt:lpstr>
      <vt:lpstr>Beispiel: TypeScript</vt:lpstr>
      <vt:lpstr>Testen</vt:lpstr>
      <vt:lpstr>Testen</vt:lpstr>
      <vt:lpstr>Testen</vt:lpstr>
      <vt:lpstr>Testen</vt:lpstr>
      <vt:lpstr>Testen </vt:lpstr>
      <vt:lpstr>...und Zusammenfassung</vt:lpstr>
      <vt:lpstr>Fazit und Zusammenfassung</vt:lpstr>
      <vt:lpstr>PowerPoint-Präsentation</vt:lpstr>
      <vt:lpstr>Alles neu und kurzlebig? </vt:lpstr>
      <vt:lpstr>Weiterführende Links</vt:lpstr>
      <vt:lpstr>HTTPS://NILSHARTMANN.NET | @nilshartmann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473</cp:revision>
  <cp:lastPrinted>2017-10-31T22:36:57Z</cp:lastPrinted>
  <dcterms:created xsi:type="dcterms:W3CDTF">2016-03-28T15:59:53Z</dcterms:created>
  <dcterms:modified xsi:type="dcterms:W3CDTF">2017-11-05T09:29:11Z</dcterms:modified>
</cp:coreProperties>
</file>

<file path=docProps/thumbnail.jpeg>
</file>